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55" d="100"/>
          <a:sy n="55" d="100"/>
        </p:scale>
        <p:origin x="68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827287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1241934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7" name="Shape 17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1800315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2010800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 of the box – this is what you get</a:t>
            </a:r>
          </a:p>
        </p:txBody>
      </p:sp>
    </p:spTree>
    <p:extLst>
      <p:ext uri="{BB962C8B-B14F-4D97-AF65-F5344CB8AC3E}">
        <p14:creationId xmlns:p14="http://schemas.microsoft.com/office/powerpoint/2010/main" val="22311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likely – this </a:t>
            </a:r>
            <a:r>
              <a:rPr lang="en-US" dirty="0" err="1"/>
              <a:t>ios</a:t>
            </a:r>
            <a:r>
              <a:rPr lang="en-US" dirty="0"/>
              <a:t> what you want</a:t>
            </a:r>
          </a:p>
        </p:txBody>
      </p:sp>
    </p:spTree>
    <p:extLst>
      <p:ext uri="{BB962C8B-B14F-4D97-AF65-F5344CB8AC3E}">
        <p14:creationId xmlns:p14="http://schemas.microsoft.com/office/powerpoint/2010/main" val="8093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2" name="Shape 2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567497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8" name="Shape 2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Look for files in middleware</a:t>
            </a:r>
          </a:p>
        </p:txBody>
      </p:sp>
    </p:spTree>
    <p:extLst>
      <p:ext uri="{BB962C8B-B14F-4D97-AF65-F5344CB8AC3E}">
        <p14:creationId xmlns:p14="http://schemas.microsoft.com/office/powerpoint/2010/main" val="957538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3" invalidUrl="http://localhost:3000/api/posts?filter[order]=created desc"/>
              </a:defRPr>
            </a:lvl1pPr>
          </a:lstStyle>
          <a:p>
            <a:pPr>
              <a:defRPr u="none"/>
            </a:pPr>
            <a:r>
              <a:rPr u="sng">
                <a:hlinkClick r:id="rId4" invalidUrl="http://localhost:3000/api/posts?filter[order]=created desc"/>
              </a:rPr>
              <a:t>http://localhost:3000/api/posts?filter%5Border%5D=created%20desc</a:t>
            </a:r>
          </a:p>
        </p:txBody>
      </p:sp>
    </p:spTree>
    <p:extLst>
      <p:ext uri="{BB962C8B-B14F-4D97-AF65-F5344CB8AC3E}">
        <p14:creationId xmlns:p14="http://schemas.microsoft.com/office/powerpoint/2010/main" val="1151526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3" invalidUrl="http://localhost:3000/api/posts?filter[order]=created desc"/>
              </a:defRPr>
            </a:lvl1pPr>
          </a:lstStyle>
          <a:p>
            <a:pPr>
              <a:defRPr u="none"/>
            </a:pPr>
            <a:r>
              <a:rPr u="sng">
                <a:hlinkClick r:id="rId4" invalidUrl="http://localhost:3000/api/posts?filter[order]=created desc"/>
              </a:rPr>
              <a:t>http://localhost:3000/api/posts?filter%5Border%5D=created%20desc</a:t>
            </a:r>
          </a:p>
        </p:txBody>
      </p:sp>
    </p:spTree>
    <p:extLst>
      <p:ext uri="{BB962C8B-B14F-4D97-AF65-F5344CB8AC3E}">
        <p14:creationId xmlns:p14="http://schemas.microsoft.com/office/powerpoint/2010/main" val="1718449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blurRad="38100" dist="54428" dir="2700000" rotWithShape="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473200" y="1326346"/>
            <a:ext cx="21437600" cy="803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9900" y="1092200"/>
            <a:ext cx="9525000" cy="11506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302000"/>
            <a:ext cx="9525000" cy="9207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98800" y="68707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98800" y="9525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952500"/>
            <a:ext cx="14173200" cy="11468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xfrm>
            <a:off x="23724221" y="13125450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23721936" y="13125450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800" b="1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hyperlink" Target="http://loopback.io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docs.strongloop.com/display/public/LB/Querying+data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hop.oreilly.com/product/0636920032977.do" TargetMode="External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ap'n_Crunch#Variations" TargetMode="External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Building APIs with LoopBack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Raymond Camden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APIs give you...</a:t>
            </a:r>
          </a:p>
        </p:txBody>
      </p:sp>
      <p:sp>
        <p:nvSpPr>
          <p:cNvPr id="148" name="Shape 1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 way to share your data or processes with others</a:t>
            </a:r>
          </a:p>
          <a:p>
            <a:pPr>
              <a:buBlip>
                <a:blip r:embed="rId2"/>
              </a:buBlip>
            </a:pPr>
            <a:r>
              <a:t>A way to provide data for your client-side/mobile/hybrid/TV/etc app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1" build="p" bldLvl="5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21250" r="21250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LoopBack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Open source framework designed for APIs </a:t>
            </a:r>
          </a:p>
          <a:p>
            <a:pPr>
              <a:buBlip>
                <a:blip r:embed="rId2"/>
              </a:buBlip>
            </a:pPr>
            <a:r>
              <a:rPr dirty="0"/>
              <a:t>Rapid creation of Models and REST APIs</a:t>
            </a:r>
          </a:p>
          <a:p>
            <a:pPr>
              <a:buBlip>
                <a:blip r:embed="rId2"/>
              </a:buBlip>
            </a:pPr>
            <a:r>
              <a:rPr dirty="0"/>
              <a:t>Simple ORM system for CRUD</a:t>
            </a:r>
          </a:p>
          <a:p>
            <a:pPr>
              <a:buBlip>
                <a:blip r:embed="rId2"/>
              </a:buBlip>
            </a:pPr>
            <a:r>
              <a:rPr dirty="0"/>
              <a:t>Built on Express</a:t>
            </a:r>
          </a:p>
          <a:p>
            <a:pPr>
              <a:buBlip>
                <a:blip r:embed="rId2"/>
              </a:buBlip>
            </a:pPr>
            <a:r>
              <a:rPr dirty="0"/>
              <a:t>Very detailed/configurable security policies</a:t>
            </a:r>
          </a:p>
          <a:p>
            <a:pPr>
              <a:buBlip>
                <a:blip r:embed="rId2"/>
              </a:buBlip>
            </a:pPr>
            <a:r>
              <a:rPr u="sng" dirty="0"/>
              <a:t>loopback.io</a:t>
            </a:r>
            <a:endParaRPr u="sng" dirty="0">
              <a:hlinkClick r:id="rId3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" grpId="1" build="p" bldLvl="5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Getting Started</a:t>
            </a: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Installation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Requires npm (Node Package Manager)</a:t>
            </a:r>
          </a:p>
          <a:p>
            <a:pPr>
              <a:buBlip>
                <a:blip r:embed="rId2"/>
              </a:buBlip>
            </a:pPr>
            <a:r>
              <a:t>Install Node.js (nodejs.org)</a:t>
            </a:r>
          </a:p>
          <a:p>
            <a:pPr>
              <a:buBlip>
                <a:blip r:embed="rId2"/>
              </a:buBlip>
            </a:pPr>
            <a:r>
              <a:t>npm install –g strongloop</a:t>
            </a:r>
          </a:p>
          <a:p>
            <a:pPr>
              <a:buBlip>
                <a:blip r:embed="rId2"/>
              </a:buBlip>
            </a:pPr>
            <a:r>
              <a:t>CLI: slc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build="p" bldLvl="5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91443" y="2547846"/>
            <a:ext cx="12601114" cy="86203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Creating an Application</a:t>
            </a:r>
          </a:p>
        </p:txBody>
      </p:sp>
      <p:sp>
        <p:nvSpPr>
          <p:cNvPr id="163" name="Shape 1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slc loopback</a:t>
            </a:r>
          </a:p>
          <a:p>
            <a:pPr>
              <a:buBlip>
                <a:blip r:embed="rId2"/>
              </a:buBlip>
            </a:pPr>
            <a:r>
              <a:t>Follow the prompts</a:t>
            </a:r>
          </a:p>
          <a:p>
            <a:pPr>
              <a:buBlip>
                <a:blip r:embed="rId2"/>
              </a:buBlip>
            </a:pPr>
            <a:r>
              <a:t>Run the application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" grpId="1" build="p" bldLvl="5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LoopBack and APIs</a:t>
            </a:r>
          </a:p>
        </p:txBody>
      </p:sp>
      <p:sp>
        <p:nvSpPr>
          <p:cNvPr id="170" name="Shape 1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You aren't defining an API</a:t>
            </a:r>
          </a:p>
          <a:p>
            <a:pPr lvl="1">
              <a:buBlip>
                <a:blip r:embed="rId2"/>
              </a:buBlip>
            </a:pPr>
            <a:r>
              <a:t>I want to support GET /cats</a:t>
            </a:r>
          </a:p>
          <a:p>
            <a:pPr lvl="1">
              <a:buBlip>
                <a:blip r:embed="rId2"/>
              </a:buBlip>
            </a:pPr>
            <a:r>
              <a:t>I want to handle PUT /cats</a:t>
            </a:r>
          </a:p>
          <a:p>
            <a:pPr>
              <a:buBlip>
                <a:blip r:embed="rId2"/>
              </a:buBlip>
            </a:pPr>
            <a:r>
              <a:t>You are defining data</a:t>
            </a:r>
          </a:p>
          <a:p>
            <a:pPr lvl="1">
              <a:buBlip>
                <a:blip r:embed="rId2"/>
              </a:buBlip>
            </a:pPr>
            <a:r>
              <a:t>I work with Cats (they have names and weights)</a:t>
            </a:r>
          </a:p>
          <a:p>
            <a:pPr>
              <a:buBlip>
                <a:blip r:embed="rId2"/>
              </a:buBlip>
            </a:pPr>
            <a:r>
              <a:t>"Ok, let me handle that for you!"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1" build="p" bldLvl="5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Models</a:t>
            </a:r>
          </a:p>
        </p:txBody>
      </p:sp>
      <p:sp>
        <p:nvSpPr>
          <p:cNvPr id="173" name="Shape 1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Models define your API</a:t>
            </a:r>
          </a:p>
          <a:p>
            <a:pPr>
              <a:buBlip>
                <a:blip r:embed="rId2"/>
              </a:buBlip>
            </a:pPr>
            <a:r>
              <a:t>You describe properties - LoopBack does the rest (get it - "REST"... heh)</a:t>
            </a:r>
          </a:p>
          <a:p>
            <a:pPr>
              <a:buBlip>
                <a:blip r:embed="rId2"/>
              </a:buBlip>
            </a:pPr>
            <a:r>
              <a:t>Inheritance + Relationships</a:t>
            </a:r>
          </a:p>
          <a:p>
            <a:pPr>
              <a:buBlip>
                <a:blip r:embed="rId2"/>
              </a:buBlip>
            </a:pPr>
            <a:r>
              <a:t>Out of the box - full CRUD + search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1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Before we get started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Datasources</a:t>
            </a:r>
          </a:p>
        </p:txBody>
      </p:sp>
      <p:sp>
        <p:nvSpPr>
          <p:cNvPr id="180" name="Shape 18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Where LoopBack stores crap</a:t>
            </a:r>
          </a:p>
          <a:p>
            <a:pPr>
              <a:buBlip>
                <a:blip r:embed="rId2"/>
              </a:buBlip>
            </a:pPr>
            <a:r>
              <a:t>Referred to as connectors as well</a:t>
            </a:r>
          </a:p>
          <a:p>
            <a:pPr>
              <a:buBlip>
                <a:blip r:embed="rId2"/>
              </a:buBlip>
            </a:pPr>
            <a:r>
              <a:t>Cloudant, DB2, Memory, MongoDB, MySQL, Oracle, PostgreSQL, Redis, SQL Server</a:t>
            </a:r>
          </a:p>
          <a:p>
            <a:pPr>
              <a:buBlip>
                <a:blip r:embed="rId2"/>
              </a:buBlip>
            </a:pPr>
            <a:r>
              <a:t> npm install loopback-connector-mongodb --save</a:t>
            </a:r>
          </a:p>
          <a:p>
            <a:pPr>
              <a:buBlip>
                <a:blip r:embed="rId2"/>
              </a:buBlip>
            </a:pPr>
            <a:r>
              <a:t>Roll your own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1" build="p" bldLvl="5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Security</a:t>
            </a: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5874" y="-758847"/>
            <a:ext cx="26233981" cy="196754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697" y="-97113"/>
            <a:ext cx="25548605" cy="145442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Security</a:t>
            </a:r>
          </a:p>
        </p:txBody>
      </p:sp>
      <p:sp>
        <p:nvSpPr>
          <p:cNvPr id="193" name="Shape 1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Security system models built in</a:t>
            </a:r>
          </a:p>
          <a:p>
            <a:pPr>
              <a:buBlip>
                <a:blip r:embed="rId2"/>
              </a:buBlip>
            </a:pPr>
            <a:r>
              <a:t>Access Control List</a:t>
            </a:r>
          </a:p>
          <a:p>
            <a:pPr>
              <a:buBlip>
                <a:blip r:embed="rId2"/>
              </a:buBlip>
            </a:pPr>
            <a:r>
              <a:t>What users can do what</a:t>
            </a:r>
          </a:p>
          <a:p>
            <a:pPr>
              <a:buBlip>
                <a:blip r:embed="rId2"/>
              </a:buBlip>
            </a:pPr>
            <a:r>
              <a:t>Users can be grouped into Roles</a:t>
            </a:r>
          </a:p>
          <a:p>
            <a:pPr>
              <a:buBlip>
                <a:blip r:embed="rId2"/>
              </a:buBlip>
            </a:pPr>
            <a:r>
              <a:t>Methods can be grouped into read/write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1" build="p" bldLvl="5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76264" y="2000351"/>
            <a:ext cx="14631472" cy="97152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Customizations</a:t>
            </a:r>
          </a:p>
        </p:txBody>
      </p:sp>
      <p:sp>
        <p:nvSpPr>
          <p:cNvPr id="198" name="Shape 19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Remote Hooks</a:t>
            </a:r>
          </a:p>
          <a:p>
            <a:pPr>
              <a:buBlip>
                <a:blip r:embed="rId2"/>
              </a:buBlip>
            </a:pPr>
            <a:r>
              <a:t>Operation Hooks</a:t>
            </a:r>
          </a:p>
          <a:p>
            <a:pPr>
              <a:buBlip>
                <a:blip r:embed="rId2"/>
              </a:buBlip>
            </a:pPr>
            <a:r>
              <a:t>Remote Methods</a:t>
            </a:r>
          </a:p>
          <a:p>
            <a:pPr>
              <a:buBlip>
                <a:blip r:embed="rId2"/>
              </a:buBlip>
            </a:pPr>
            <a:r>
              <a:t>Crap ton of stuff for Express too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1" build="p" bldLvl="5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know (part 1)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Assets: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cfjedimaster</a:t>
            </a:r>
            <a:r>
              <a:rPr lang="en-US" dirty="0"/>
              <a:t>/</a:t>
            </a:r>
            <a:r>
              <a:rPr lang="en-US" dirty="0" err="1"/>
              <a:t>LoopBackWorkshop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dirty="0" smtClean="0"/>
              <a:t>Node.js</a:t>
            </a:r>
            <a:endParaRPr dirty="0"/>
          </a:p>
          <a:p>
            <a:pPr lvl="1">
              <a:buBlip>
                <a:blip r:embed="rId2"/>
              </a:buBlip>
            </a:pPr>
            <a:r>
              <a:rPr dirty="0"/>
              <a:t>Kinda</a:t>
            </a:r>
          </a:p>
          <a:p>
            <a:pPr lvl="1">
              <a:buBlip>
                <a:blip r:embed="rId2"/>
              </a:buBlip>
            </a:pPr>
            <a:r>
              <a:rPr dirty="0"/>
              <a:t>If you "Stack Overflow"-know Node, you're golden</a:t>
            </a:r>
          </a:p>
          <a:p>
            <a:pPr>
              <a:buBlip>
                <a:blip r:embed="rId2"/>
              </a:buBlip>
            </a:pPr>
            <a:r>
              <a:rPr dirty="0"/>
              <a:t>Express</a:t>
            </a:r>
          </a:p>
          <a:p>
            <a:pPr lvl="1">
              <a:buBlip>
                <a:blip r:embed="rId2"/>
              </a:buBlip>
            </a:pPr>
            <a:r>
              <a:rPr dirty="0"/>
              <a:t>Kinda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build="p" bldLvl="5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Additional Random Stuff</a:t>
            </a:r>
          </a:p>
        </p:txBody>
      </p:sp>
      <p:sp>
        <p:nvSpPr>
          <p:cNvPr id="205" name="Shape 2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File Attachments</a:t>
            </a:r>
          </a:p>
          <a:p>
            <a:pPr>
              <a:buBlip>
                <a:blip r:embed="rId2"/>
              </a:buBlip>
            </a:pPr>
            <a:r>
              <a:t>Models based on APIs (an API for an API)</a:t>
            </a:r>
          </a:p>
          <a:p>
            <a:pPr>
              <a:buBlip>
                <a:blip r:embed="rId2"/>
              </a:buBlip>
            </a:pPr>
            <a:r>
              <a:t>And more...</a:t>
            </a:r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Questions?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76607" y="-51564"/>
            <a:ext cx="24737214" cy="154607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Exercises - Let's Build an API!</a:t>
            </a:r>
          </a:p>
        </p:txBody>
      </p:sp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General Plan</a:t>
            </a:r>
          </a:p>
        </p:txBody>
      </p:sp>
      <p:sp>
        <p:nvSpPr>
          <p:cNvPr id="214" name="Shape 2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A Guestbook</a:t>
            </a:r>
          </a:p>
          <a:p>
            <a:pPr>
              <a:buBlip>
                <a:blip r:embed="rId2"/>
              </a:buBlip>
            </a:pPr>
            <a:r>
              <a:rPr dirty="0"/>
              <a:t>Users can write a note for the site saying hello, I love you, etc.</a:t>
            </a:r>
          </a:p>
          <a:p>
            <a:pPr>
              <a:buBlip>
                <a:blip r:embed="rId2"/>
              </a:buBlip>
            </a:pPr>
            <a:r>
              <a:rPr dirty="0"/>
              <a:t>Ajax based application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Server-side validation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Prevent delete</a:t>
            </a:r>
            <a:endParaRPr dirty="0"/>
          </a:p>
        </p:txBody>
      </p:sp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</a:t>
            </a:r>
          </a:p>
        </p:txBody>
      </p:sp>
      <p:sp>
        <p:nvSpPr>
          <p:cNvPr id="217" name="Shape 2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Create a LoopBack application (name it whatever)</a:t>
            </a:r>
          </a:p>
          <a:p>
            <a:pPr>
              <a:buBlip>
                <a:blip r:embed="rId2"/>
              </a:buBlip>
            </a:pPr>
            <a:r>
              <a:t>Run it</a:t>
            </a:r>
          </a:p>
          <a:p>
            <a:pPr>
              <a:buBlip>
                <a:blip r:embed="rId2"/>
              </a:buBlip>
            </a:pPr>
            <a:r>
              <a:t>Confirm you see the home page and explorer</a:t>
            </a:r>
          </a:p>
        </p:txBody>
      </p:sp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2</a:t>
            </a:r>
          </a:p>
        </p:txBody>
      </p:sp>
      <p:sp>
        <p:nvSpPr>
          <p:cNvPr id="220" name="Shape 2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Create a Guestbook Model</a:t>
            </a:r>
          </a:p>
          <a:p>
            <a:pPr>
              <a:buBlip>
                <a:blip r:embed="rId2"/>
              </a:buBlip>
            </a:pPr>
            <a:r>
              <a:t>Properties: Name, Email, Message, Posted</a:t>
            </a: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3</a:t>
            </a:r>
          </a:p>
        </p:txBody>
      </p:sp>
      <p:sp>
        <p:nvSpPr>
          <p:cNvPr id="223" name="Shape 2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Add persistance</a:t>
            </a:r>
          </a:p>
          <a:p>
            <a:pPr>
              <a:buBlip>
                <a:blip r:embed="rId2"/>
              </a:buBlip>
            </a:pPr>
            <a:r>
              <a:t>Either file based or Mongo</a:t>
            </a:r>
          </a:p>
          <a:p>
            <a:pPr lvl="1">
              <a:buBlip>
                <a:blip r:embed="rId2"/>
              </a:buBlip>
            </a:pPr>
            <a:r>
              <a:t>npm install loopback-connector-mongodb --save</a:t>
            </a:r>
          </a:p>
        </p:txBody>
      </p:sp>
    </p:spTree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4</a:t>
            </a:r>
          </a:p>
        </p:txBody>
      </p:sp>
      <p:sp>
        <p:nvSpPr>
          <p:cNvPr id="226" name="Shape 2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dirty="0"/>
              <a:t>Build the front end</a:t>
            </a:r>
          </a:p>
          <a:p>
            <a:pPr>
              <a:buBlip>
                <a:blip r:embed="rId3"/>
              </a:buBlip>
            </a:pPr>
            <a:r>
              <a:rPr dirty="0"/>
              <a:t>GET all posts and render</a:t>
            </a:r>
          </a:p>
          <a:p>
            <a:pPr>
              <a:buBlip>
                <a:blip r:embed="rId3"/>
              </a:buBlip>
            </a:pPr>
            <a:r>
              <a:rPr dirty="0"/>
              <a:t>Form to POST a new </a:t>
            </a:r>
            <a:r>
              <a:rPr dirty="0" smtClean="0"/>
              <a:t>post</a:t>
            </a:r>
            <a:endParaRPr lang="en-US" dirty="0" smtClean="0"/>
          </a:p>
          <a:p>
            <a:pPr>
              <a:buBlip>
                <a:blip r:embed="rId3"/>
              </a:buBlip>
            </a:pPr>
            <a:r>
              <a:rPr lang="en-US" smtClean="0"/>
              <a:t>Ray: Show them middleware.json</a:t>
            </a:r>
            <a:endParaRPr/>
          </a:p>
        </p:txBody>
      </p:sp>
    </p:spTree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5</a:t>
            </a:r>
          </a:p>
        </p:txBody>
      </p:sp>
      <p:sp>
        <p:nvSpPr>
          <p:cNvPr id="231" name="Shape 2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dirty="0"/>
              <a:t>Sort by newest first</a:t>
            </a:r>
          </a:p>
          <a:p>
            <a:pPr>
              <a:buBlip>
                <a:blip r:embed="rId3"/>
              </a:buBlip>
            </a:pPr>
            <a:r>
              <a:rPr dirty="0"/>
              <a:t>Show a max of 10 items</a:t>
            </a:r>
          </a:p>
          <a:p>
            <a:pPr>
              <a:buBlip>
                <a:blip r:embed="rId3"/>
              </a:buBlip>
            </a:pPr>
            <a:r>
              <a:rPr dirty="0"/>
              <a:t>Reference: </a:t>
            </a:r>
            <a:r>
              <a:rPr u="sng" dirty="0"/>
              <a:t>https://docs.strongloop.com/display/public/LB/Querying+data</a:t>
            </a:r>
            <a:endParaRPr u="sng" dirty="0">
              <a:hlinkClick r:id="rId4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"Web Development with Node &amp; Express"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Ethan Brown</a:t>
            </a:r>
          </a:p>
          <a:p>
            <a:pPr>
              <a:buBlip>
                <a:blip r:embed="rId2"/>
              </a:buBlip>
            </a:pPr>
            <a:r>
              <a:rPr dirty="0"/>
              <a:t>Covers everything (ok, not *everything*)</a:t>
            </a:r>
          </a:p>
          <a:p>
            <a:pPr>
              <a:buBlip>
                <a:blip r:embed="rId2"/>
              </a:buBlip>
            </a:pPr>
            <a:r>
              <a:rPr u="sng" dirty="0"/>
              <a:t>http://shop.oreilly.com/product/0636920032977.do</a:t>
            </a:r>
            <a:endParaRPr u="sng" dirty="0">
              <a:hlinkClick r:id="rId3"/>
            </a:endParaRPr>
          </a:p>
        </p:txBody>
      </p:sp>
      <p:pic>
        <p:nvPicPr>
          <p:cNvPr id="129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255303" y="3959869"/>
            <a:ext cx="6350001" cy="833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</a:t>
            </a:r>
            <a:r>
              <a:rPr lang="en-US" dirty="0"/>
              <a:t>6</a:t>
            </a:r>
            <a:endParaRPr dirty="0"/>
          </a:p>
        </p:txBody>
      </p:sp>
      <p:sp>
        <p:nvSpPr>
          <p:cNvPr id="231" name="Shape 2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lang="en-US" dirty="0"/>
              <a:t>Default created to now()</a:t>
            </a:r>
            <a:endParaRPr dirty="0"/>
          </a:p>
          <a:p>
            <a:pPr>
              <a:buBlip>
                <a:blip r:embed="rId3"/>
              </a:buBlip>
            </a:pPr>
            <a:r>
              <a:rPr lang="en-US" dirty="0"/>
              <a:t>Two ways:</a:t>
            </a:r>
          </a:p>
          <a:p>
            <a:pPr lvl="1"/>
            <a:r>
              <a:rPr lang="en-US" dirty="0"/>
              <a:t>set the default to a function (</a:t>
            </a:r>
            <a:r>
              <a:rPr lang="en-US" dirty="0" err="1"/>
              <a:t>defaultFn</a:t>
            </a:r>
            <a:r>
              <a:rPr lang="en-US" dirty="0"/>
              <a:t>:"now")</a:t>
            </a:r>
          </a:p>
          <a:p>
            <a:pPr lvl="1"/>
            <a:r>
              <a:rPr lang="en-US" dirty="0"/>
              <a:t>use a remote hook to set it</a:t>
            </a:r>
          </a:p>
        </p:txBody>
      </p:sp>
    </p:spTree>
    <p:extLst>
      <p:ext uri="{BB962C8B-B14F-4D97-AF65-F5344CB8AC3E}">
        <p14:creationId xmlns:p14="http://schemas.microsoft.com/office/powerpoint/2010/main" val="1528141571"/>
      </p:ext>
    </p:extLst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7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Sanitize time!</a:t>
            </a:r>
          </a:p>
          <a:p>
            <a:r>
              <a:rPr lang="en-US" dirty="0"/>
              <a:t>Intercept name and body and strip out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Block 'created'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149482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Hooks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beforeRemote</a:t>
            </a:r>
            <a:endParaRPr lang="en-US" dirty="0" smtClean="0"/>
          </a:p>
          <a:p>
            <a:r>
              <a:rPr lang="en-US" dirty="0" err="1" smtClean="0"/>
              <a:t>afterRemote</a:t>
            </a:r>
            <a:endParaRPr lang="en-US" dirty="0" smtClean="0"/>
          </a:p>
          <a:p>
            <a:r>
              <a:rPr lang="en-US" dirty="0" err="1" smtClean="0"/>
              <a:t>afterRemoteError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708482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defTabSz="914400">
              <a:spcBef>
                <a:spcPts val="0"/>
              </a:spcBef>
              <a:buSzTx/>
              <a:buNone/>
            </a:pP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modelName.beforeRemote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( </a:t>
            </a: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methodName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, function( </a:t>
            </a: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, next) { </a:t>
            </a: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marL="0" lvl="0" indent="0" defTabSz="914400">
              <a:spcBef>
                <a:spcPts val="0"/>
              </a:spcBef>
              <a:buSzTx/>
              <a:buNone/>
            </a:pP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  //stuff here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next();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});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415114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8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Prevent deletes</a:t>
            </a:r>
          </a:p>
          <a:p>
            <a:r>
              <a:rPr lang="en-US" dirty="0" smtClean="0"/>
              <a:t>A small part of a greater security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28575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slc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loopback:model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Methods: </a:t>
            </a:r>
            <a:r>
              <a:rPr lang="en-US" dirty="0" err="1" smtClean="0"/>
              <a:t>updateAttribures</a:t>
            </a:r>
            <a:r>
              <a:rPr lang="en-US" dirty="0" smtClean="0"/>
              <a:t>, </a:t>
            </a:r>
            <a:r>
              <a:rPr lang="en-US" dirty="0" err="1" smtClean="0"/>
              <a:t>upsert</a:t>
            </a:r>
            <a:r>
              <a:rPr lang="en-US" dirty="0" smtClean="0"/>
              <a:t>, </a:t>
            </a:r>
            <a:r>
              <a:rPr lang="en-US" dirty="0" err="1" smtClean="0"/>
              <a:t>destroyById</a:t>
            </a:r>
            <a:endParaRPr lang="en-US" dirty="0" smtClean="0"/>
          </a:p>
          <a:p>
            <a:r>
              <a:rPr lang="en-US" dirty="0"/>
              <a:t>Reference: https://</a:t>
            </a:r>
            <a:r>
              <a:rPr lang="en-US" dirty="0" err="1" smtClean="0"/>
              <a:t>docs.strongloop.com</a:t>
            </a:r>
            <a:r>
              <a:rPr lang="en-US" dirty="0" smtClean="0"/>
              <a:t>/display/public/LB/</a:t>
            </a:r>
            <a:r>
              <a:rPr lang="en-US" dirty="0" err="1" smtClean="0"/>
              <a:t>Controlling+data+access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434231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Product.disableRemoteMethod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('create', true); </a:t>
            </a:r>
            <a:r>
              <a:rPr lang="en-US" dirty="0"/>
              <a:t> </a:t>
            </a:r>
          </a:p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docs.strongloop.com</a:t>
            </a:r>
            <a:r>
              <a:rPr lang="en-US" dirty="0"/>
              <a:t>/display/public/LB/Exposing+models+over+REST#ExposingmodelsoverREST-Read-Onlyendpointsexample</a:t>
            </a:r>
          </a:p>
        </p:txBody>
      </p:sp>
    </p:spTree>
    <p:extLst>
      <p:ext uri="{BB962C8B-B14F-4D97-AF65-F5344CB8AC3E}">
        <p14:creationId xmlns:p14="http://schemas.microsoft.com/office/powerpoint/2010/main" val="112433702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know (part 2)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Captain Crunch's full name is...</a:t>
            </a:r>
          </a:p>
          <a:p>
            <a:pPr lvl="1">
              <a:buBlip>
                <a:blip r:embed="rId2"/>
              </a:buBlip>
            </a:pPr>
            <a:r>
              <a:rPr dirty="0"/>
              <a:t>Captain Horatio Magellan Crunch</a:t>
            </a:r>
          </a:p>
          <a:p>
            <a:pPr>
              <a:buBlip>
                <a:blip r:embed="rId2"/>
              </a:buBlip>
            </a:pPr>
            <a:r>
              <a:rPr dirty="0"/>
              <a:t>His ship is the...</a:t>
            </a:r>
          </a:p>
          <a:p>
            <a:pPr lvl="1">
              <a:buBlip>
                <a:blip r:embed="rId2"/>
              </a:buBlip>
            </a:pPr>
            <a:r>
              <a:rPr dirty="0"/>
              <a:t>S.S. Guppy</a:t>
            </a:r>
          </a:p>
          <a:p>
            <a:pPr>
              <a:buBlip>
                <a:blip r:embed="rId2"/>
              </a:buBlip>
            </a:pPr>
            <a:r>
              <a:rPr dirty="0"/>
              <a:t>There have been 26 varieties</a:t>
            </a:r>
          </a:p>
          <a:p>
            <a:pPr lvl="1">
              <a:buBlip>
                <a:blip r:embed="rId2"/>
              </a:buBlip>
            </a:pPr>
            <a:r>
              <a:rPr u="sng" dirty="0"/>
              <a:t>https://en.wikipedia.org/wiki/Cap%27n_Crunch#Variations</a:t>
            </a:r>
            <a:endParaRPr u="sng" dirty="0">
              <a:hlinkClick r:id="rId3"/>
            </a:endParaRPr>
          </a:p>
        </p:txBody>
      </p:sp>
      <p:pic>
        <p:nvPicPr>
          <p:cNvPr id="133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829061" y="4974607"/>
            <a:ext cx="4123506" cy="5887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1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install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Node (but if you don't have this already...)</a:t>
            </a:r>
          </a:p>
          <a:p>
            <a:pPr>
              <a:buBlip>
                <a:blip r:embed="rId2"/>
              </a:buBlip>
            </a:pPr>
            <a:r>
              <a:t>A good editor (hint - Visual Studio Code)</a:t>
            </a:r>
          </a:p>
          <a:p>
            <a:pPr>
              <a:buBlip>
                <a:blip r:embed="rId2"/>
              </a:buBlip>
            </a:pPr>
            <a:r>
              <a:t>Mongo (totally optional)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Gameplan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30-40 minutes of me talking about LoopBack and showing some examples</a:t>
            </a:r>
          </a:p>
          <a:p>
            <a:pPr>
              <a:buBlip>
                <a:blip r:embed="rId2"/>
              </a:buBlip>
            </a:pPr>
            <a:r>
              <a:t>Quick Break (5 minutes)</a:t>
            </a:r>
          </a:p>
          <a:p>
            <a:pPr>
              <a:buBlip>
                <a:blip r:embed="rId2"/>
              </a:buBlip>
            </a:pPr>
            <a:r>
              <a:t>Exercises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Raymond Camden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Developer Advocate for IBM</a:t>
            </a:r>
          </a:p>
          <a:p>
            <a:pPr>
              <a:buBlip>
                <a:blip r:embed="rId2"/>
              </a:buBlip>
            </a:pPr>
            <a:r>
              <a:t>StrongLoop, Bluemix, Cordova/PhoneGap, Node, and web stuff in general</a:t>
            </a:r>
          </a:p>
          <a:p>
            <a:pPr>
              <a:buBlip>
                <a:blip r:embed="rId2"/>
              </a:buBlip>
            </a:pPr>
            <a:r>
              <a:t>Blogging at raymondcamden.com</a:t>
            </a:r>
          </a:p>
          <a:p>
            <a:pPr>
              <a:buBlip>
                <a:blip r:embed="rId2"/>
              </a:buBlip>
            </a:pPr>
            <a:r>
              <a:t>Tweeting at @raymondcamden</a:t>
            </a:r>
          </a:p>
        </p:txBody>
      </p:sp>
      <p:pic>
        <p:nvPicPr>
          <p:cNvPr id="143" name="pasted-image.pdf"/>
          <p:cNvPicPr>
            <a:picLocks noChangeAspect="1"/>
          </p:cNvPicPr>
          <p:nvPr/>
        </p:nvPicPr>
        <p:blipFill>
          <a:blip r:embed="rId3">
            <a:extLst/>
          </a:blip>
          <a:srcRect t="15166" b="34928"/>
          <a:stretch>
            <a:fillRect/>
          </a:stretch>
        </p:blipFill>
        <p:spPr>
          <a:xfrm>
            <a:off x="12598400" y="3641951"/>
            <a:ext cx="10007600" cy="8851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build APIs?</a:t>
            </a:r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1148</TotalTime>
  <Words>740</Words>
  <Application>Microsoft Macintosh PowerPoint</Application>
  <PresentationFormat>Custom</PresentationFormat>
  <Paragraphs>160</Paragraphs>
  <Slides>46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Consolas</vt:lpstr>
      <vt:lpstr>Helvetica Neue</vt:lpstr>
      <vt:lpstr>Helvetica Neue Light</vt:lpstr>
      <vt:lpstr>Source Code Pro</vt:lpstr>
      <vt:lpstr>Industrial</vt:lpstr>
      <vt:lpstr>Building APIs with LoopBack</vt:lpstr>
      <vt:lpstr>Before we get started</vt:lpstr>
      <vt:lpstr>Things you should know (part 1)</vt:lpstr>
      <vt:lpstr>"Web Development with Node &amp; Express"</vt:lpstr>
      <vt:lpstr>Things you should know (part 2)</vt:lpstr>
      <vt:lpstr>Things you should install</vt:lpstr>
      <vt:lpstr>Gameplan</vt:lpstr>
      <vt:lpstr>Raymond Camden</vt:lpstr>
      <vt:lpstr>Why build APIs?</vt:lpstr>
      <vt:lpstr>APIs give you...</vt:lpstr>
      <vt:lpstr>PowerPoint Presentation</vt:lpstr>
      <vt:lpstr>LoopBack</vt:lpstr>
      <vt:lpstr>Getting Started</vt:lpstr>
      <vt:lpstr>Installation</vt:lpstr>
      <vt:lpstr>PowerPoint Presentation</vt:lpstr>
      <vt:lpstr>Creating an Application</vt:lpstr>
      <vt:lpstr>PowerPoint Presentation</vt:lpstr>
      <vt:lpstr>LoopBack and APIs</vt:lpstr>
      <vt:lpstr>Models</vt:lpstr>
      <vt:lpstr>PowerPoint Presentation</vt:lpstr>
      <vt:lpstr>Datasources</vt:lpstr>
      <vt:lpstr>PowerPoint Presentation</vt:lpstr>
      <vt:lpstr>Security</vt:lpstr>
      <vt:lpstr>PowerPoint Presentation</vt:lpstr>
      <vt:lpstr>PowerPoint Presentation</vt:lpstr>
      <vt:lpstr>Security</vt:lpstr>
      <vt:lpstr>PowerPoint Presentation</vt:lpstr>
      <vt:lpstr>Customizations</vt:lpstr>
      <vt:lpstr>PowerPoint Presentation</vt:lpstr>
      <vt:lpstr>Additional Random Stuff</vt:lpstr>
      <vt:lpstr>Questions?</vt:lpstr>
      <vt:lpstr>PowerPoint Presentation</vt:lpstr>
      <vt:lpstr>Exercises - Let's Build an API!</vt:lpstr>
      <vt:lpstr>General Plan</vt:lpstr>
      <vt:lpstr>Exercise 1</vt:lpstr>
      <vt:lpstr>Exercise 2</vt:lpstr>
      <vt:lpstr>Exercise 3</vt:lpstr>
      <vt:lpstr>Exercise 4</vt:lpstr>
      <vt:lpstr>Exercise 5</vt:lpstr>
      <vt:lpstr>Exercise 6</vt:lpstr>
      <vt:lpstr>Exercise 7</vt:lpstr>
      <vt:lpstr>Remote Hooks</vt:lpstr>
      <vt:lpstr>Example</vt:lpstr>
      <vt:lpstr>Exercise 8</vt:lpstr>
      <vt:lpstr>Example</vt:lpstr>
      <vt:lpstr>Another Example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APIs with LoopBack</dc:title>
  <cp:lastModifiedBy>Raymond Camden</cp:lastModifiedBy>
  <cp:revision>17</cp:revision>
  <dcterms:modified xsi:type="dcterms:W3CDTF">2016-09-18T12:55:02Z</dcterms:modified>
</cp:coreProperties>
</file>